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5" r:id="rId3"/>
    <p:sldId id="267" r:id="rId4"/>
    <p:sldId id="290" r:id="rId5"/>
    <p:sldId id="278" r:id="rId6"/>
    <p:sldId id="286" r:id="rId7"/>
    <p:sldId id="291" r:id="rId8"/>
    <p:sldId id="292" r:id="rId9"/>
    <p:sldId id="281" r:id="rId10"/>
    <p:sldId id="269" r:id="rId11"/>
    <p:sldId id="270" r:id="rId12"/>
  </p:sldIdLst>
  <p:sldSz cx="9144000" cy="6858000" type="screen4x3"/>
  <p:notesSz cx="6858000" cy="9144000"/>
  <p:defaultTextStyle>
    <a:defPPr>
      <a:defRPr lang="tr-T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8E34"/>
    <a:srgbClr val="FFFFCC"/>
    <a:srgbClr val="050121"/>
    <a:srgbClr val="333333"/>
    <a:srgbClr val="580000"/>
    <a:srgbClr val="969696"/>
    <a:srgbClr val="DDDDDD"/>
    <a:srgbClr val="FEDAD6"/>
    <a:srgbClr val="5D0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4" autoAdjust="0"/>
    <p:restoredTop sz="94660"/>
  </p:normalViewPr>
  <p:slideViewPr>
    <p:cSldViewPr>
      <p:cViewPr varScale="1">
        <p:scale>
          <a:sx n="68" d="100"/>
          <a:sy n="68" d="100"/>
        </p:scale>
        <p:origin x="165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41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92B237D-9950-4EB0-91B3-0FEC519831C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232569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noProof="0"/>
              <a:t>Click to edit Master text styles</a:t>
            </a:r>
          </a:p>
          <a:p>
            <a:pPr lvl="1"/>
            <a:r>
              <a:rPr lang="tr-TR" noProof="0"/>
              <a:t>Second level</a:t>
            </a:r>
          </a:p>
          <a:p>
            <a:pPr lvl="2"/>
            <a:r>
              <a:rPr lang="tr-TR" noProof="0"/>
              <a:t>Third level</a:t>
            </a:r>
          </a:p>
          <a:p>
            <a:pPr lvl="3"/>
            <a:r>
              <a:rPr lang="tr-TR" noProof="0"/>
              <a:t>Fourth level</a:t>
            </a:r>
          </a:p>
          <a:p>
            <a:pPr lvl="4"/>
            <a:r>
              <a:rPr lang="tr-TR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0A91FC6-3D07-4992-B64E-8B2198E1DD7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965162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C5DFD33A-21C6-4B9C-9B8B-CD137966CD27}" type="slidenum">
              <a:rPr lang="tr-TR" altLang="en-US"/>
              <a:pPr>
                <a:spcBef>
                  <a:spcPct val="0"/>
                </a:spcBef>
              </a:pPr>
              <a:t>1</a:t>
            </a:fld>
            <a:endParaRPr lang="tr-TR" altLang="en-US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4B167137-106F-4911-9F48-D7586CE25DE7}" type="slidenum">
              <a:rPr lang="tr-TR" altLang="en-US"/>
              <a:pPr>
                <a:spcBef>
                  <a:spcPct val="0"/>
                </a:spcBef>
              </a:pPr>
              <a:t>2</a:t>
            </a:fld>
            <a:endParaRPr lang="tr-TR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9"/>
          <p:cNvSpPr txBox="1">
            <a:spLocks noChangeArrowheads="1"/>
          </p:cNvSpPr>
          <p:nvPr userDrawn="1"/>
        </p:nvSpPr>
        <p:spPr bwMode="auto">
          <a:xfrm>
            <a:off x="5943600" y="200025"/>
            <a:ext cx="2743200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000" b="1">
                <a:solidFill>
                  <a:srgbClr val="FFFFCC"/>
                </a:solidFill>
                <a:latin typeface="Tahoma" pitchFamily="34" charset="0"/>
              </a:rPr>
              <a:t>Bilgisayar Mühendisliği Bölümü</a:t>
            </a: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tr-TR"/>
              <a:t>Click to edit Master subtitle style</a:t>
            </a:r>
          </a:p>
        </p:txBody>
      </p:sp>
      <p:sp>
        <p:nvSpPr>
          <p:cNvPr id="90120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66800" y="2057400"/>
            <a:ext cx="70866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tr-TR"/>
              <a:t>Click to edit Master title style</a:t>
            </a:r>
          </a:p>
        </p:txBody>
      </p:sp>
      <p:sp>
        <p:nvSpPr>
          <p:cNvPr id="9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pic>
        <p:nvPicPr>
          <p:cNvPr id="11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571500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79752"/>
            <a:ext cx="2786738" cy="174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39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BBE5D-72DA-403E-982F-97DD55B3986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811344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781800" y="106363"/>
            <a:ext cx="2209800" cy="6218237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152400" y="106363"/>
            <a:ext cx="6477000" cy="621823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6C3EE3-4607-44C8-828A-37A7AE25514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431157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06363"/>
            <a:ext cx="8534400" cy="579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795CC5-F219-49B7-9754-EF0E854EBEB8}" type="slidenum">
              <a:rPr lang="tr-TR" altLang="en-US" smtClean="0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8137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152400" y="914400"/>
            <a:ext cx="7391400" cy="541020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6EA505-76AA-495E-815C-8AF94549A6BB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65808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dirty="0"/>
              <a:t>As</a:t>
            </a:r>
            <a:r>
              <a:rPr lang="en-US" dirty="0"/>
              <a:t>I</a:t>
            </a:r>
            <a:r>
              <a:rPr lang="tr-TR" dirty="0"/>
              <a:t>l başl</a:t>
            </a:r>
            <a:r>
              <a:rPr lang="en-US" dirty="0"/>
              <a:t>I</a:t>
            </a:r>
            <a:r>
              <a:rPr lang="tr-TR" dirty="0"/>
              <a:t>k st</a:t>
            </a:r>
            <a:r>
              <a:rPr lang="en-US" dirty="0"/>
              <a:t>İ</a:t>
            </a:r>
            <a:r>
              <a:rPr lang="tr-TR" dirty="0"/>
              <a:t>l</a:t>
            </a:r>
            <a:r>
              <a:rPr lang="en-US" dirty="0"/>
              <a:t>İ</a:t>
            </a:r>
            <a:r>
              <a:rPr lang="tr-TR" dirty="0"/>
              <a:t> </a:t>
            </a:r>
            <a:r>
              <a:rPr lang="en-US" dirty="0"/>
              <a:t>İ</a:t>
            </a:r>
            <a:r>
              <a:rPr lang="tr-TR" dirty="0"/>
              <a:t>ç</a:t>
            </a:r>
            <a:r>
              <a:rPr lang="en-US" dirty="0"/>
              <a:t>İ</a:t>
            </a:r>
            <a:r>
              <a:rPr lang="tr-TR" dirty="0"/>
              <a:t>n t</a:t>
            </a:r>
            <a:r>
              <a:rPr lang="en-US" dirty="0"/>
              <a:t>I</a:t>
            </a:r>
            <a:r>
              <a:rPr lang="tr-TR" dirty="0"/>
              <a:t>klat</a:t>
            </a:r>
            <a:r>
              <a:rPr lang="en-US" dirty="0"/>
              <a:t>I</a:t>
            </a:r>
            <a:r>
              <a:rPr lang="tr-TR" dirty="0"/>
              <a:t>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4D7A41-DB7E-4B7C-B1E7-203553C448B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5320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E408D4-2E9F-4A26-A3CA-FB0C52E2551E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03787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6200" y="-1524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83EE2D-B193-4DF7-8E07-E2831ABD391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14498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0A55CB-0D82-4FA8-8283-1D0C577030E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3788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E3BFC5-E015-41F6-9033-8F7EE7066BAD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9650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9A257-28E3-40ED-A2ED-369606B291D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96285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9FACF8-D009-4AE7-A9E5-7C11E06AD1D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57693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27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914400"/>
            <a:ext cx="88392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Click to edit Master text styles</a:t>
            </a:r>
          </a:p>
          <a:p>
            <a:pPr lvl="1"/>
            <a:r>
              <a:rPr lang="tr-TR" altLang="en-US" dirty="0"/>
              <a:t>Second level</a:t>
            </a:r>
          </a:p>
          <a:p>
            <a:pPr lvl="2"/>
            <a:r>
              <a:rPr lang="tr-TR" altLang="en-US" dirty="0"/>
              <a:t>Third level</a:t>
            </a:r>
          </a:p>
          <a:p>
            <a:pPr lvl="3"/>
            <a:r>
              <a:rPr lang="tr-TR" altLang="en-US" dirty="0"/>
              <a:t>Fourth level</a:t>
            </a:r>
          </a:p>
          <a:p>
            <a:pPr lvl="4"/>
            <a:r>
              <a:rPr lang="tr-TR" altLang="en-US" dirty="0"/>
              <a:t>Fifth level</a:t>
            </a:r>
          </a:p>
        </p:txBody>
      </p:sp>
      <p:sp>
        <p:nvSpPr>
          <p:cNvPr id="35890" name="Rectangle 5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53200"/>
            <a:ext cx="457200" cy="76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rgbClr val="FFFFE5"/>
                </a:solidFill>
              </a:defRPr>
            </a:lvl1pPr>
          </a:lstStyle>
          <a:p>
            <a:fld id="{68795CC5-F219-49B7-9754-EF0E854EBEB8}" type="slidenum">
              <a:rPr lang="tr-TR" altLang="en-US"/>
              <a:pPr/>
              <a:t>‹#›</a:t>
            </a:fld>
            <a:endParaRPr lang="tr-TR" altLang="en-US"/>
          </a:p>
        </p:txBody>
      </p:sp>
      <p:sp>
        <p:nvSpPr>
          <p:cNvPr id="1030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100000">
                <a:schemeClr val="accent1">
                  <a:lumMod val="75000"/>
                </a:schemeClr>
              </a:gs>
              <a:gs pos="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31" name="Rectangle 45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06363"/>
            <a:ext cx="7848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Başlık</a:t>
            </a:r>
          </a:p>
        </p:txBody>
      </p:sp>
      <p:sp>
        <p:nvSpPr>
          <p:cNvPr id="3" name="Text Box 68"/>
          <p:cNvSpPr txBox="1">
            <a:spLocks noChangeArrowheads="1"/>
          </p:cNvSpPr>
          <p:nvPr userDrawn="1"/>
        </p:nvSpPr>
        <p:spPr bwMode="auto">
          <a:xfrm>
            <a:off x="1447800" y="6536422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GT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Ü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-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Bilgisayar Mühendisliği Bölümü</a:t>
            </a:r>
          </a:p>
        </p:txBody>
      </p:sp>
      <p:pic>
        <p:nvPicPr>
          <p:cNvPr id="1039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3" y="5867400"/>
            <a:ext cx="985007" cy="98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3955"/>
            <a:ext cx="1110043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68"/>
          <p:cNvSpPr txBox="1">
            <a:spLocks noChangeArrowheads="1"/>
          </p:cNvSpPr>
          <p:nvPr userDrawn="1"/>
        </p:nvSpPr>
        <p:spPr bwMode="auto">
          <a:xfrm>
            <a:off x="4572000" y="6529000"/>
            <a:ext cx="3124200" cy="2769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BİL 495/496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Bitirme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Projesi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endParaRPr lang="tr-TR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Batang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liquid.com/hot-wallet-vs-cold-wallet-how-should-you-store-crypto" TargetMode="External"/><Relationship Id="rId3" Type="http://schemas.openxmlformats.org/officeDocument/2006/relationships/hyperlink" Target="https://www.nasdaq.com/article/a-new-era-of-crowdfunding-blockchain-cm1138237" TargetMode="External"/><Relationship Id="rId7" Type="http://schemas.openxmlformats.org/officeDocument/2006/relationships/hyperlink" Target="https://www.investinblockchain.com/top-cold-wallets-for-storing-cryptocurrencies/" TargetMode="External"/><Relationship Id="rId2" Type="http://schemas.openxmlformats.org/officeDocument/2006/relationships/hyperlink" Target="https://www.nasdaq.com/article/blockchain-is-about-to-change-how-asset-ownership-works-cm114935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softwaremill.com/what-is-a-blockchain-wallet-bbb30fbf97f8" TargetMode="External"/><Relationship Id="rId5" Type="http://schemas.openxmlformats.org/officeDocument/2006/relationships/hyperlink" Target="https://support.blockchain.com/hc/en-us/articles/207746403-Wallets-Addresses" TargetMode="External"/><Relationship Id="rId4" Type="http://schemas.openxmlformats.org/officeDocument/2006/relationships/hyperlink" Target="https://www.mckinsey.com/industries/high-tech/our-insights/how-blockchains-could-change-the-world" TargetMode="External"/><Relationship Id="rId9" Type="http://schemas.openxmlformats.org/officeDocument/2006/relationships/hyperlink" Target="https://www2.deloitte.com/tr/en/pages/technology-media-and-telecommunications/articles/blockchain-and-cyber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0500" y="2438400"/>
            <a:ext cx="8763000" cy="1524000"/>
          </a:xfrm>
        </p:spPr>
        <p:txBody>
          <a:bodyPr/>
          <a:lstStyle/>
          <a:p>
            <a:pPr eaLnBrk="1" hangingPunct="1"/>
            <a:r>
              <a:rPr lang="tr-TR" altLang="en-US" sz="3600" dirty="0" err="1"/>
              <a:t>Blockchain</a:t>
            </a:r>
            <a:r>
              <a:rPr lang="tr-TR" altLang="en-US" sz="3600" dirty="0"/>
              <a:t> ile Oylama Sisteminde Seçmene Özgü Soğuk Cüzdan</a:t>
            </a:r>
            <a:br>
              <a:rPr lang="tr-TR" altLang="en-US" sz="3600" dirty="0"/>
            </a:br>
            <a:endParaRPr lang="tr-TR" altLang="en-US" sz="360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429000"/>
            <a:ext cx="6400800" cy="3429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BIL 496</a:t>
            </a:r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Dördüncü Sunum</a:t>
            </a:r>
            <a:endParaRPr lang="en-US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Sefa Nadir Yıldız</a:t>
            </a:r>
          </a:p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Proje Danışmanı: Doç. Dr. Mehmet Göktürk</a:t>
            </a:r>
          </a:p>
          <a:p>
            <a:pPr eaLnBrk="1" hangingPunct="1">
              <a:lnSpc>
                <a:spcPct val="80000"/>
              </a:lnSpc>
            </a:pPr>
            <a:r>
              <a:rPr lang="tr-TR" altLang="en-US" sz="1800" b="1" dirty="0"/>
              <a:t>Mayıs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2E7CC27-EEF4-45B9-94D9-CADBD9678458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Başarı Kriterleri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952500"/>
            <a:ext cx="7848600" cy="4953000"/>
          </a:xfrm>
        </p:spPr>
        <p:txBody>
          <a:bodyPr/>
          <a:lstStyle/>
          <a:p>
            <a:pPr eaLnBrk="1" hangingPunct="1"/>
            <a:r>
              <a:rPr lang="tr-TR" altLang="en-US" dirty="0"/>
              <a:t>Projemin Başarı Kriterleri </a:t>
            </a:r>
          </a:p>
          <a:p>
            <a:pPr eaLnBrk="1" hangingPunct="1"/>
            <a:endParaRPr lang="tr-TR" altLang="en-US" dirty="0"/>
          </a:p>
          <a:p>
            <a:pPr lvl="1" eaLnBrk="1" hangingPunct="1">
              <a:buFont typeface="Wingdings" panose="05000000000000000000" pitchFamily="2" charset="2"/>
              <a:buChar char="§"/>
            </a:pPr>
            <a:r>
              <a:rPr lang="tr-TR" altLang="en-US" sz="2400" dirty="0"/>
              <a:t>Kimlik eşleştirme işleminin %100 doğrulukta çalışması</a:t>
            </a:r>
          </a:p>
          <a:p>
            <a:pPr marL="457200" lvl="1" indent="0" eaLnBrk="1" hangingPunct="1">
              <a:buNone/>
            </a:pPr>
            <a:endParaRPr lang="tr-TR" altLang="en-US" sz="2400" dirty="0"/>
          </a:p>
          <a:p>
            <a:pPr lvl="1" eaLnBrk="1" hangingPunct="1">
              <a:buFont typeface="Wingdings" panose="05000000000000000000" pitchFamily="2" charset="2"/>
              <a:buChar char="§"/>
            </a:pPr>
            <a:r>
              <a:rPr lang="tr-TR" altLang="en-US" sz="2400" dirty="0"/>
              <a:t>Oy gönderme işlemi sırasında </a:t>
            </a:r>
            <a:r>
              <a:rPr lang="tr-TR" altLang="en-US" sz="2400" dirty="0" err="1"/>
              <a:t>transaction</a:t>
            </a:r>
            <a:r>
              <a:rPr lang="tr-TR" altLang="en-US" sz="2400" dirty="0"/>
              <a:t> imzalama aşamasının yani oy gönderenin gerçekten bu işlemi kendisinin yaptığının ve sadece bir kez oy gönderdiğinin %100 kanıtlanması</a:t>
            </a:r>
          </a:p>
          <a:p>
            <a:pPr lvl="1" eaLnBrk="1" hangingPunct="1"/>
            <a:endParaRPr lang="tr-TR" altLang="en-US" sz="2400" dirty="0"/>
          </a:p>
          <a:p>
            <a:pPr lvl="1" eaLnBrk="1" hangingPunct="1">
              <a:buFont typeface="Wingdings" panose="05000000000000000000" pitchFamily="2" charset="2"/>
              <a:buChar char="§"/>
            </a:pPr>
            <a:r>
              <a:rPr lang="tr-TR" altLang="en-US" sz="2400" dirty="0"/>
              <a:t>Oy kullanma işleminin maksimum 2 dakika içinde tamamlanması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D8AB0A-D51F-497D-9892-E75B8E184080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tr-TR" altLang="en-US" sz="1000">
              <a:solidFill>
                <a:srgbClr val="FFFFE5"/>
              </a:solidFill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/>
              <a:t>Kaynaklar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838200"/>
            <a:ext cx="9144000" cy="5410200"/>
          </a:xfrm>
        </p:spPr>
        <p:txBody>
          <a:bodyPr/>
          <a:lstStyle/>
          <a:p>
            <a:r>
              <a:rPr lang="tr-TR" sz="1600" dirty="0"/>
              <a:t>[1] </a:t>
            </a:r>
            <a:r>
              <a:rPr lang="tr-TR" sz="1600" dirty="0" err="1"/>
              <a:t>Blockchain</a:t>
            </a:r>
            <a:r>
              <a:rPr lang="tr-TR" sz="1600" dirty="0"/>
              <a:t> </a:t>
            </a:r>
            <a:r>
              <a:rPr lang="tr-TR" sz="1600" dirty="0" err="1"/>
              <a:t>Asset</a:t>
            </a:r>
            <a:endParaRPr lang="tr-TR" sz="1600" dirty="0"/>
          </a:p>
          <a:p>
            <a:r>
              <a:rPr lang="en-US" sz="1600" u="sng" dirty="0">
                <a:hlinkClick r:id="rId2"/>
              </a:rPr>
              <a:t>https://www.nasdaq.com/article/blockchain-is-about-to-change-how-asset-ownership-works-cm1149350</a:t>
            </a:r>
            <a:endParaRPr lang="tr-TR" sz="1600" dirty="0"/>
          </a:p>
          <a:p>
            <a:r>
              <a:rPr lang="tr-TR" sz="1600" dirty="0"/>
              <a:t>[2] </a:t>
            </a:r>
            <a:r>
              <a:rPr lang="tr-TR" sz="1600" dirty="0" err="1"/>
              <a:t>Crowfunding</a:t>
            </a:r>
            <a:r>
              <a:rPr lang="tr-TR" sz="1600" dirty="0"/>
              <a:t> </a:t>
            </a:r>
            <a:r>
              <a:rPr lang="tr-TR" sz="1600" dirty="0" err="1"/>
              <a:t>Blockchain</a:t>
            </a:r>
            <a:endParaRPr lang="tr-TR" sz="1600" dirty="0"/>
          </a:p>
          <a:p>
            <a:r>
              <a:rPr lang="en-US" sz="1600" u="sng" dirty="0">
                <a:hlinkClick r:id="rId3"/>
              </a:rPr>
              <a:t>https://www.nasdaq.com/article/a-new-era-of-crowdfunding-blockchain-cm1138237</a:t>
            </a:r>
            <a:endParaRPr lang="tr-TR" sz="1600" dirty="0"/>
          </a:p>
          <a:p>
            <a:r>
              <a:rPr lang="tr-TR" sz="1600" dirty="0"/>
              <a:t>[3] How </a:t>
            </a:r>
            <a:r>
              <a:rPr lang="tr-TR" sz="1600" dirty="0" err="1"/>
              <a:t>Blockchains</a:t>
            </a:r>
            <a:r>
              <a:rPr lang="tr-TR" sz="1600" dirty="0"/>
              <a:t> </a:t>
            </a:r>
            <a:r>
              <a:rPr lang="tr-TR" sz="1600" dirty="0" err="1"/>
              <a:t>Could</a:t>
            </a:r>
            <a:r>
              <a:rPr lang="tr-TR" sz="1600" dirty="0"/>
              <a:t> </a:t>
            </a:r>
            <a:r>
              <a:rPr lang="tr-TR" sz="1600" dirty="0" err="1"/>
              <a:t>Change</a:t>
            </a:r>
            <a:r>
              <a:rPr lang="tr-TR" sz="1600" dirty="0"/>
              <a:t> the World</a:t>
            </a:r>
          </a:p>
          <a:p>
            <a:r>
              <a:rPr lang="en-US" sz="1600" u="sng" dirty="0">
                <a:hlinkClick r:id="rId4"/>
              </a:rPr>
              <a:t>https://www.mckinsey.com/industries/high-tech/our-insights/how-blockchains-could-change-the-world</a:t>
            </a:r>
            <a:endParaRPr lang="tr-TR" sz="1600" dirty="0"/>
          </a:p>
          <a:p>
            <a:r>
              <a:rPr lang="tr-TR" sz="1600" dirty="0"/>
              <a:t>[4] </a:t>
            </a:r>
            <a:r>
              <a:rPr lang="tr-TR" sz="1600" dirty="0" err="1"/>
              <a:t>Wallet</a:t>
            </a:r>
            <a:r>
              <a:rPr lang="tr-TR" sz="1600" dirty="0"/>
              <a:t> </a:t>
            </a:r>
            <a:r>
              <a:rPr lang="tr-TR" sz="1600" dirty="0" err="1"/>
              <a:t>Addresse</a:t>
            </a:r>
            <a:endParaRPr lang="tr-TR" sz="1600" dirty="0"/>
          </a:p>
          <a:p>
            <a:r>
              <a:rPr lang="en-US" sz="1600" u="sng" dirty="0">
                <a:hlinkClick r:id="rId5"/>
              </a:rPr>
              <a:t>https://support.blockchain.com/hc/en-us/articles/207746403-Wallets-Addresses</a:t>
            </a:r>
            <a:endParaRPr lang="tr-TR" sz="1600" dirty="0"/>
          </a:p>
          <a:p>
            <a:r>
              <a:rPr lang="tr-TR" sz="1600" dirty="0"/>
              <a:t>[5] </a:t>
            </a:r>
            <a:r>
              <a:rPr lang="tr-TR" sz="1600" dirty="0" err="1"/>
              <a:t>Blockchain</a:t>
            </a:r>
            <a:r>
              <a:rPr lang="tr-TR" sz="1600" dirty="0"/>
              <a:t> </a:t>
            </a:r>
            <a:r>
              <a:rPr lang="tr-TR" sz="1600" dirty="0" err="1"/>
              <a:t>Wallet</a:t>
            </a:r>
            <a:endParaRPr lang="tr-TR" sz="1600" dirty="0"/>
          </a:p>
          <a:p>
            <a:r>
              <a:rPr lang="en-US" sz="1600" u="sng" dirty="0">
                <a:hlinkClick r:id="rId6"/>
              </a:rPr>
              <a:t>https://blog.softwaremill.com/what-is-a-blockchain-wallet-bbb30fbf97f8</a:t>
            </a:r>
            <a:endParaRPr lang="tr-TR" sz="1600" dirty="0"/>
          </a:p>
          <a:p>
            <a:r>
              <a:rPr lang="tr-TR" sz="1600" dirty="0"/>
              <a:t>[6] </a:t>
            </a:r>
            <a:r>
              <a:rPr lang="tr-TR" sz="1600" dirty="0" err="1"/>
              <a:t>Cold</a:t>
            </a:r>
            <a:r>
              <a:rPr lang="tr-TR" sz="1600" dirty="0"/>
              <a:t> </a:t>
            </a:r>
            <a:r>
              <a:rPr lang="tr-TR" sz="1600" dirty="0" err="1"/>
              <a:t>Wallets</a:t>
            </a:r>
            <a:endParaRPr lang="tr-TR" sz="1600" dirty="0"/>
          </a:p>
          <a:p>
            <a:r>
              <a:rPr lang="en-US" sz="1600" u="sng" dirty="0">
                <a:hlinkClick r:id="rId7"/>
              </a:rPr>
              <a:t>https://www.investinblockchain.com/top-cold-wallets-for-storing-cryptocurrencies/</a:t>
            </a:r>
            <a:endParaRPr lang="tr-TR" sz="1600" dirty="0"/>
          </a:p>
          <a:p>
            <a:r>
              <a:rPr lang="tr-TR" sz="1600" dirty="0"/>
              <a:t>[7] Hot </a:t>
            </a:r>
            <a:r>
              <a:rPr lang="tr-TR" sz="1600" dirty="0" err="1"/>
              <a:t>Wallet-Cold</a:t>
            </a:r>
            <a:r>
              <a:rPr lang="tr-TR" sz="1600" dirty="0"/>
              <a:t> </a:t>
            </a:r>
            <a:r>
              <a:rPr lang="tr-TR" sz="1600" dirty="0" err="1"/>
              <a:t>Wallet</a:t>
            </a:r>
            <a:endParaRPr lang="tr-TR" sz="1600" dirty="0"/>
          </a:p>
          <a:p>
            <a:r>
              <a:rPr lang="en-US" sz="1600" u="sng" dirty="0">
                <a:hlinkClick r:id="rId8"/>
              </a:rPr>
              <a:t>https://blog.liquid.com/hot-wallet-vs-cold-wallet-how-should-you-store-crypto</a:t>
            </a:r>
            <a:endParaRPr lang="tr-TR" sz="1600" dirty="0"/>
          </a:p>
          <a:p>
            <a:r>
              <a:rPr lang="tr-TR" sz="1600" dirty="0"/>
              <a:t>[8] </a:t>
            </a:r>
            <a:r>
              <a:rPr lang="tr-TR" sz="1600" dirty="0" err="1"/>
              <a:t>Blockchain</a:t>
            </a:r>
            <a:r>
              <a:rPr lang="tr-TR" sz="1600" dirty="0"/>
              <a:t> and </a:t>
            </a:r>
            <a:r>
              <a:rPr lang="tr-TR" sz="1600" dirty="0" err="1"/>
              <a:t>Cyber</a:t>
            </a:r>
            <a:endParaRPr lang="tr-TR" sz="1600" dirty="0"/>
          </a:p>
          <a:p>
            <a:r>
              <a:rPr lang="en-US" sz="1600" u="sng" dirty="0">
                <a:hlinkClick r:id="rId9"/>
              </a:rPr>
              <a:t>https://www2.deloitte.com/tr/en/pages/technology-media-and-telecommunications/articles/blockchain-and-cyber.html</a:t>
            </a:r>
            <a:endParaRPr lang="tr-TR" sz="1600" dirty="0"/>
          </a:p>
          <a:p>
            <a:r>
              <a:rPr lang="tr-TR" sz="1600" dirty="0"/>
              <a:t>[</a:t>
            </a:r>
            <a:endParaRPr lang="tr-TR" altLang="en-US" sz="1600" dirty="0"/>
          </a:p>
          <a:p>
            <a:pPr marL="0" indent="0" eaLnBrk="1" hangingPunct="1">
              <a:buNone/>
            </a:pPr>
            <a:endParaRPr lang="tr-TR" altLang="en-US" sz="1600" dirty="0"/>
          </a:p>
          <a:p>
            <a:pPr marL="0" indent="0" eaLnBrk="1" hangingPunct="1">
              <a:buNone/>
            </a:pPr>
            <a:r>
              <a:rPr lang="tr-TR" altLang="en-US" sz="1600" dirty="0"/>
              <a:t>        </a:t>
            </a:r>
          </a:p>
          <a:p>
            <a:pPr marL="0" indent="0" eaLnBrk="1" hangingPunct="1">
              <a:buNone/>
            </a:pPr>
            <a:endParaRPr lang="tr-TR" altLang="en-US" sz="1600" dirty="0"/>
          </a:p>
          <a:p>
            <a:pPr marL="514350" indent="-514350" eaLnBrk="1" hangingPunct="1">
              <a:buFontTx/>
              <a:buNone/>
            </a:pPr>
            <a:br>
              <a:rPr lang="tr-TR" altLang="en-US" sz="1600" dirty="0"/>
            </a:br>
            <a:r>
              <a:rPr lang="tr-TR" altLang="en-US" sz="1600" dirty="0"/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D79C4B9-F984-4206-AFD2-FD0541FAF3C1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tr-TR" altLang="en-US" sz="1000">
              <a:solidFill>
                <a:srgbClr val="FFFFE5"/>
              </a:solidFill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95400"/>
            <a:ext cx="7467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Proje Konusu Hatırlatma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Neler Yaptım ?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Nasıl Yaptım ?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Başarı Kriterlerimin Değerlendirilmesi</a:t>
            </a:r>
          </a:p>
          <a:p>
            <a:pPr eaLnBrk="1" hangingPunct="1">
              <a:lnSpc>
                <a:spcPct val="90000"/>
              </a:lnSpc>
            </a:pPr>
            <a:endParaRPr lang="tr-TR" altLang="en-US" sz="2400" dirty="0"/>
          </a:p>
          <a:p>
            <a:pPr eaLnBrk="1" hangingPunct="1">
              <a:lnSpc>
                <a:spcPct val="90000"/>
              </a:lnSpc>
            </a:pPr>
            <a:r>
              <a:rPr lang="tr-TR" altLang="en-US" sz="2400" dirty="0"/>
              <a:t>Kaynaklar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İçerik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ED054F-FB0B-4F9F-8508-286B83CB129D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 Konusu Hatırlatma</a:t>
            </a: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4244929" y="1135549"/>
            <a:ext cx="4820476" cy="5114287"/>
          </a:xfrm>
          <a:noFill/>
        </p:spPr>
        <p:txBody>
          <a:bodyPr/>
          <a:lstStyle/>
          <a:p>
            <a:pPr marL="0" indent="0" eaLnBrk="1" hangingPunct="1">
              <a:lnSpc>
                <a:spcPct val="80000"/>
              </a:lnSpc>
              <a:buNone/>
            </a:pPr>
            <a:r>
              <a:rPr lang="tr-TR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Benim Projem nedir?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tr-TR" altLang="ko-K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Oylama sistemlerinde, seçime olan katılımdaki hileyi önlemek, katılım sayısını, oy adedini eksiksiz ve doğru bir biçimde belirlemek için </a:t>
            </a:r>
            <a:r>
              <a:rPr lang="tr-TR" altLang="ko-KR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tr-TR" altLang="ko-K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sistemi üzerinde el okuma cihazı kullanılarak  her kişiye özgü bir soğuk cüzdan oluşturmaktır.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endParaRPr lang="tr-TR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80000"/>
              </a:lnSpc>
              <a:buNone/>
            </a:pPr>
            <a:endParaRPr lang="tr-TR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47725" lvl="1" indent="-447675" eaLnBrk="1" hangingPunct="1">
              <a:lnSpc>
                <a:spcPct val="80000"/>
              </a:lnSpc>
            </a:pPr>
            <a:endParaRPr lang="tr-TR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847725" lvl="1" indent="-447675" eaLnBrk="1" hangingPunct="1">
              <a:lnSpc>
                <a:spcPct val="80000"/>
              </a:lnSpc>
            </a:pPr>
            <a:endParaRPr lang="tr-TR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21" name="Rectangle 7"/>
          <p:cNvSpPr>
            <a:spLocks noChangeArrowheads="1"/>
          </p:cNvSpPr>
          <p:nvPr/>
        </p:nvSpPr>
        <p:spPr bwMode="auto">
          <a:xfrm>
            <a:off x="304800" y="4724400"/>
            <a:ext cx="441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9222" name="Rectangle 8"/>
          <p:cNvSpPr>
            <a:spLocks noChangeArrowheads="1"/>
          </p:cNvSpPr>
          <p:nvPr/>
        </p:nvSpPr>
        <p:spPr bwMode="auto">
          <a:xfrm>
            <a:off x="395402" y="5174149"/>
            <a:ext cx="82296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43912ADE-7E0E-41B1-A7B9-2CDB18CAE53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-1828800" y="2375207"/>
            <a:ext cx="467227" cy="45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lnSpc>
                <a:spcPct val="80000"/>
              </a:lnSpc>
              <a:buNone/>
            </a:pPr>
            <a:endParaRPr lang="tr-TR" altLang="en-US" sz="2000" kern="0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9A70AC4-60DB-4AF4-B04C-16F912FA3F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047" y="4722096"/>
            <a:ext cx="1831104" cy="1831104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5A82FB62-DE69-427D-9F04-18E5C5D184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117" y="3070934"/>
            <a:ext cx="2538965" cy="1428591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343C6C43-4ED4-4291-924C-40437184C5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15" y="1082477"/>
            <a:ext cx="3360370" cy="1605841"/>
          </a:xfrm>
          <a:prstGeom prst="rect">
            <a:avLst/>
          </a:prstGeom>
        </p:spPr>
      </p:pic>
      <p:pic>
        <p:nvPicPr>
          <p:cNvPr id="21" name="Resim 20">
            <a:extLst>
              <a:ext uri="{FF2B5EF4-FFF2-40B4-BE49-F238E27FC236}">
                <a16:creationId xmlns:a16="http://schemas.microsoft.com/office/drawing/2014/main" id="{E3E38BED-DA4D-43C8-AB03-1816337B550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89149" y="2454085"/>
            <a:ext cx="850902" cy="850902"/>
          </a:xfrm>
          <a:prstGeom prst="rect">
            <a:avLst/>
          </a:prstGeom>
        </p:spPr>
      </p:pic>
      <p:pic>
        <p:nvPicPr>
          <p:cNvPr id="22" name="Resim 21">
            <a:extLst>
              <a:ext uri="{FF2B5EF4-FFF2-40B4-BE49-F238E27FC236}">
                <a16:creationId xmlns:a16="http://schemas.microsoft.com/office/drawing/2014/main" id="{08043ACB-BBD2-4810-B108-73FDF6F0D1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89148" y="4298949"/>
            <a:ext cx="850902" cy="8509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Neler Yaptım ?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9982200" y="449421"/>
            <a:ext cx="762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000" dirty="0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50164487-EF67-4B55-9769-2ECE17815A3A}"/>
              </a:ext>
            </a:extLst>
          </p:cNvPr>
          <p:cNvSpPr/>
          <p:nvPr/>
        </p:nvSpPr>
        <p:spPr>
          <a:xfrm>
            <a:off x="0" y="838200"/>
            <a:ext cx="8991600" cy="667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just" eaLnBrk="1" hangingPunct="1">
              <a:buFont typeface="Arial" panose="020B0604020202020204" pitchFamily="34" charset="0"/>
              <a:buChar char="•"/>
            </a:pPr>
            <a:r>
              <a:rPr lang="tr-TR" altLang="en-US" sz="2400" b="1" dirty="0" err="1"/>
              <a:t>Digital</a:t>
            </a:r>
            <a:r>
              <a:rPr lang="tr-TR" altLang="en-US" sz="2400" b="1" dirty="0"/>
              <a:t> imzaları </a:t>
            </a:r>
            <a:r>
              <a:rPr lang="tr-TR" altLang="en-US" sz="2400" dirty="0"/>
              <a:t>kayıt edebilmek için </a:t>
            </a:r>
            <a:r>
              <a:rPr lang="tr-TR" altLang="en-US" sz="2400" b="1" dirty="0" err="1"/>
              <a:t>Block</a:t>
            </a:r>
            <a:r>
              <a:rPr lang="tr-TR" altLang="en-US" sz="2400" b="1" dirty="0"/>
              <a:t> ve</a:t>
            </a:r>
          </a:p>
          <a:p>
            <a:pPr lvl="1" algn="just" eaLnBrk="1" hangingPunct="1"/>
            <a:r>
              <a:rPr lang="tr-TR" altLang="en-US" sz="2400" b="1" dirty="0" err="1"/>
              <a:t>Transaction</a:t>
            </a:r>
            <a:r>
              <a:rPr lang="tr-TR" altLang="en-US" sz="2400" b="1" dirty="0"/>
              <a:t> Sınıfı </a:t>
            </a:r>
            <a:r>
              <a:rPr lang="tr-TR" altLang="en-US" sz="2400" dirty="0"/>
              <a:t>ekledim.</a:t>
            </a:r>
          </a:p>
          <a:p>
            <a:pPr lvl="1" algn="just" eaLnBrk="1" hangingPunct="1"/>
            <a:endParaRPr lang="tr-TR" sz="2000" dirty="0"/>
          </a:p>
          <a:p>
            <a:pPr lvl="1" algn="just" eaLnBrk="1" hangingPunct="1">
              <a:buFont typeface="Arial" panose="020B0604020202020204" pitchFamily="34" charset="0"/>
              <a:buChar char="•"/>
            </a:pPr>
            <a:r>
              <a:rPr lang="tr-TR" altLang="en-US" sz="2400" dirty="0"/>
              <a:t>  </a:t>
            </a:r>
            <a:r>
              <a:rPr lang="tr-TR" altLang="en-US" sz="2400" b="1" dirty="0" err="1"/>
              <a:t>Block</a:t>
            </a:r>
            <a:r>
              <a:rPr lang="tr-TR" altLang="en-US" sz="2400" b="1" dirty="0"/>
              <a:t> Sınıfı </a:t>
            </a:r>
            <a:r>
              <a:rPr lang="tr-TR" altLang="en-US" sz="2400" dirty="0"/>
              <a:t>içinde basit bir düzeyde </a:t>
            </a:r>
            <a:r>
              <a:rPr lang="tr-TR" altLang="en-US" sz="2400" b="1" dirty="0" err="1"/>
              <a:t>mining</a:t>
            </a:r>
            <a:r>
              <a:rPr lang="tr-TR" altLang="en-US" sz="2400" b="1" dirty="0"/>
              <a:t> işlemi </a:t>
            </a:r>
            <a:r>
              <a:rPr lang="tr-TR" altLang="en-US" sz="2400" dirty="0"/>
              <a:t>gerçekleştiren </a:t>
            </a:r>
            <a:r>
              <a:rPr lang="tr-TR" altLang="en-US" sz="2400" b="1" dirty="0" err="1"/>
              <a:t>mineBlock</a:t>
            </a:r>
            <a:r>
              <a:rPr lang="tr-TR" altLang="en-US" sz="2400" dirty="0"/>
              <a:t> ve sonrasında bu işlemi iletim aşmasına eklemek için </a:t>
            </a:r>
            <a:r>
              <a:rPr lang="tr-TR" altLang="en-US" sz="2400" b="1" dirty="0" err="1"/>
              <a:t>addTransaction</a:t>
            </a:r>
            <a:r>
              <a:rPr lang="tr-TR" altLang="en-US" sz="2400" dirty="0"/>
              <a:t> </a:t>
            </a:r>
            <a:r>
              <a:rPr lang="tr-TR" altLang="en-US" sz="2400" dirty="0" err="1"/>
              <a:t>methodu</a:t>
            </a:r>
            <a:r>
              <a:rPr lang="tr-TR" altLang="en-US" sz="2400" dirty="0"/>
              <a:t> ekledim.</a:t>
            </a:r>
          </a:p>
          <a:p>
            <a:pPr lvl="1" algn="just" eaLnBrk="1" hangingPunct="1"/>
            <a:endParaRPr lang="tr-TR" sz="2400" dirty="0"/>
          </a:p>
          <a:p>
            <a:pPr lvl="1" algn="just" eaLnBrk="1" hangingPunct="1">
              <a:buFont typeface="Arial" panose="020B0604020202020204" pitchFamily="34" charset="0"/>
              <a:buChar char="•"/>
            </a:pPr>
            <a:r>
              <a:rPr lang="tr-TR" sz="2400" dirty="0"/>
              <a:t>  Oy gönderme işleminin doğru bir şekilde imzalandığını kontrol etmek için </a:t>
            </a:r>
            <a:r>
              <a:rPr lang="tr-TR" sz="2400" b="1" dirty="0" err="1"/>
              <a:t>generateSignature</a:t>
            </a:r>
            <a:r>
              <a:rPr lang="tr-TR" sz="2400" dirty="0"/>
              <a:t> ve </a:t>
            </a:r>
            <a:r>
              <a:rPr lang="tr-TR" sz="2400" b="1" dirty="0" err="1"/>
              <a:t>verifySignature</a:t>
            </a:r>
            <a:r>
              <a:rPr lang="tr-TR" sz="2400" dirty="0"/>
              <a:t> metotlarını ekledim.</a:t>
            </a:r>
          </a:p>
          <a:p>
            <a:pPr lvl="1" algn="just" eaLnBrk="1" hangingPunct="1">
              <a:buFont typeface="Arial" panose="020B0604020202020204" pitchFamily="34" charset="0"/>
              <a:buChar char="•"/>
            </a:pPr>
            <a:endParaRPr lang="tr-TR" sz="2400" dirty="0"/>
          </a:p>
          <a:p>
            <a:pPr lvl="1" algn="just" eaLnBrk="1" hangingPunct="1">
              <a:buFont typeface="Arial" panose="020B0604020202020204" pitchFamily="34" charset="0"/>
              <a:buChar char="•"/>
            </a:pPr>
            <a:r>
              <a:rPr lang="tr-TR" sz="2400" dirty="0"/>
              <a:t>  </a:t>
            </a:r>
            <a:r>
              <a:rPr lang="tr-TR" sz="2400" dirty="0" err="1"/>
              <a:t>Wallet</a:t>
            </a:r>
            <a:r>
              <a:rPr lang="tr-TR" sz="2400" dirty="0"/>
              <a:t> sınıfına oy gönderme işlemleri için </a:t>
            </a:r>
            <a:r>
              <a:rPr lang="tr-TR" sz="2400" b="1" dirty="0" err="1"/>
              <a:t>withdraw</a:t>
            </a:r>
            <a:r>
              <a:rPr lang="tr-TR" sz="2400" dirty="0"/>
              <a:t> ve </a:t>
            </a:r>
            <a:r>
              <a:rPr lang="tr-TR" sz="2400" b="1" dirty="0" err="1"/>
              <a:t>receive</a:t>
            </a:r>
            <a:r>
              <a:rPr lang="tr-TR" sz="2400" dirty="0"/>
              <a:t> </a:t>
            </a:r>
            <a:r>
              <a:rPr lang="tr-TR" sz="2400" dirty="0" err="1"/>
              <a:t>methodlarını</a:t>
            </a:r>
            <a:r>
              <a:rPr lang="tr-TR" sz="2400" dirty="0"/>
              <a:t> ekledim</a:t>
            </a:r>
          </a:p>
          <a:p>
            <a:pPr lvl="1" algn="just" eaLnBrk="1" hangingPunct="1">
              <a:buFont typeface="Arial" panose="020B0604020202020204" pitchFamily="34" charset="0"/>
              <a:buChar char="•"/>
            </a:pPr>
            <a:endParaRPr lang="tr-TR" sz="2400" dirty="0"/>
          </a:p>
          <a:p>
            <a:pPr lvl="1" algn="just" eaLnBrk="1" hangingPunct="1">
              <a:buFont typeface="Arial" panose="020B0604020202020204" pitchFamily="34" charset="0"/>
              <a:buChar char="•"/>
            </a:pPr>
            <a:r>
              <a:rPr lang="tr-TR" sz="2400" dirty="0"/>
              <a:t>  Oy kullanma ara yüzünü temel hatlarıyla tamamladım.</a:t>
            </a:r>
          </a:p>
          <a:p>
            <a:pPr lvl="1" algn="just" eaLnBrk="1" hangingPunct="1">
              <a:buFont typeface="Arial" panose="020B0604020202020204" pitchFamily="34" charset="0"/>
              <a:buChar char="•"/>
            </a:pPr>
            <a:endParaRPr lang="tr-TR" sz="2400" dirty="0"/>
          </a:p>
          <a:p>
            <a:pPr lvl="1" algn="just" eaLnBrk="1" hangingPunct="1">
              <a:buFont typeface="Arial" panose="020B0604020202020204" pitchFamily="34" charset="0"/>
              <a:buChar char="•"/>
            </a:pPr>
            <a:endParaRPr lang="tr-TR" altLang="en-US" sz="2400" b="1" dirty="0"/>
          </a:p>
          <a:p>
            <a:pPr lvl="1" algn="just" eaLnBrk="1" hangingPunct="1"/>
            <a:endParaRPr lang="tr-T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6547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Nasıl Yaptım ?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52400" y="1066800"/>
            <a:ext cx="87249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 eaLnBrk="1" hangingPunct="1"/>
            <a:endParaRPr lang="tr-TR" altLang="en-US" sz="2400" dirty="0"/>
          </a:p>
          <a:p>
            <a:pPr marL="0" indent="0" algn="just" eaLnBrk="1" hangingPunct="1">
              <a:buNone/>
            </a:pPr>
            <a:endParaRPr lang="tr-TR" altLang="en-US" sz="24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D8A4E637-2D62-4103-ACBA-ECF29CDAA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06" y="1240485"/>
            <a:ext cx="8365211" cy="437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817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Nasıl Yaptım ?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52400" y="986077"/>
            <a:ext cx="87249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 eaLnBrk="1" hangingPunct="1"/>
            <a:endParaRPr lang="tr-TR" altLang="en-US" sz="2400" dirty="0"/>
          </a:p>
          <a:p>
            <a:pPr marL="0" indent="0" algn="just" eaLnBrk="1" hangingPunct="1">
              <a:buNone/>
            </a:pPr>
            <a:endParaRPr lang="tr-TR" altLang="en-US" sz="24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98E3A54B-9E7F-4773-A479-8685556A7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50" y="856946"/>
            <a:ext cx="7125694" cy="2333951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35AEFD8F-6E6C-4983-B03E-CC38F5AB4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50" y="3286148"/>
            <a:ext cx="7125694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8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A96BD7B-D176-43E4-AD79-AFECE7A59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Oy Gönderme Demo</a:t>
            </a:r>
          </a:p>
        </p:txBody>
      </p:sp>
      <p:pic>
        <p:nvPicPr>
          <p:cNvPr id="5" name="bandicam 2019-05-29 03-31-32-967">
            <a:hlinkClick r:id="" action="ppaction://media"/>
            <a:extLst>
              <a:ext uri="{FF2B5EF4-FFF2-40B4-BE49-F238E27FC236}">
                <a16:creationId xmlns:a16="http://schemas.microsoft.com/office/drawing/2014/main" id="{012FBD13-3057-4BD3-9942-FDCE710CC0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6971" y="1066800"/>
            <a:ext cx="8530057" cy="4724400"/>
          </a:xfr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C56EA23-8C49-400D-85C7-15CDAC7E4C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7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16178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5BCBAF0-ABF1-4BDB-9D15-80B576794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Oy Gönderme </a:t>
            </a:r>
            <a:r>
              <a:rPr lang="tr-TR" dirty="0" err="1"/>
              <a:t>Mining</a:t>
            </a:r>
            <a:endParaRPr lang="tr-TR" dirty="0"/>
          </a:p>
        </p:txBody>
      </p:sp>
      <p:pic>
        <p:nvPicPr>
          <p:cNvPr id="5" name="bandicam 2019-05-29 04-02-16-550">
            <a:hlinkClick r:id="" action="ppaction://media"/>
            <a:extLst>
              <a:ext uri="{FF2B5EF4-FFF2-40B4-BE49-F238E27FC236}">
                <a16:creationId xmlns:a16="http://schemas.microsoft.com/office/drawing/2014/main" id="{9EB7CF61-42C0-4CD6-821E-0B83B7DDC9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1030458"/>
            <a:ext cx="8788734" cy="4836942"/>
          </a:xfr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B37D751-157A-47D9-9CE3-D6B0356EAE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8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51719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Nasıl Yaptım ?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38100" y="1010529"/>
            <a:ext cx="87249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 eaLnBrk="1" hangingPunct="1"/>
            <a:endParaRPr lang="tr-TR" altLang="en-US" sz="2400" dirty="0"/>
          </a:p>
          <a:p>
            <a:pPr marL="0" indent="0" algn="just" eaLnBrk="1" hangingPunct="1">
              <a:buNone/>
            </a:pPr>
            <a:endParaRPr lang="tr-TR" altLang="en-US" sz="2400" dirty="0"/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AC1E94D3-812F-48C4-86AE-1B67E3D8A5EF}"/>
              </a:ext>
            </a:extLst>
          </p:cNvPr>
          <p:cNvSpPr/>
          <p:nvPr/>
        </p:nvSpPr>
        <p:spPr>
          <a:xfrm>
            <a:off x="166468" y="1075231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eaLnBrk="1" hangingPunct="1"/>
            <a:endParaRPr lang="tr-TR" altLang="en-US" dirty="0"/>
          </a:p>
          <a:p>
            <a:pPr algn="just" eaLnBrk="1" hangingPunct="1"/>
            <a:r>
              <a:rPr lang="tr-TR" altLang="en-US" b="1" dirty="0"/>
              <a:t>     İmza Oluşturma ve Doğrulama</a:t>
            </a:r>
          </a:p>
          <a:p>
            <a:pPr marL="0" indent="0" algn="just" eaLnBrk="1" hangingPunct="1">
              <a:buNone/>
            </a:pPr>
            <a:endParaRPr lang="tr-TR" altLang="en-U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B4C6A12-CD97-444C-9113-AD12EFB63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03" y="2209800"/>
            <a:ext cx="7382997" cy="293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8953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2320</TotalTime>
  <Words>386</Words>
  <Application>Microsoft Office PowerPoint</Application>
  <PresentationFormat>Ekran Gösterisi (4:3)</PresentationFormat>
  <Paragraphs>90</Paragraphs>
  <Slides>11</Slides>
  <Notes>2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7" baseType="lpstr">
      <vt:lpstr>Batang</vt:lpstr>
      <vt:lpstr>Arial</vt:lpstr>
      <vt:lpstr>Tahoma</vt:lpstr>
      <vt:lpstr>Times New Roman</vt:lpstr>
      <vt:lpstr>Wingdings</vt:lpstr>
      <vt:lpstr>Default Design</vt:lpstr>
      <vt:lpstr>Blockchain ile Oylama Sisteminde Seçmene Özgü Soğuk Cüzdan </vt:lpstr>
      <vt:lpstr>İçerik</vt:lpstr>
      <vt:lpstr>Proje Konusu Hatırlatma</vt:lpstr>
      <vt:lpstr>Neler Yaptım ?</vt:lpstr>
      <vt:lpstr>Nasıl Yaptım ?</vt:lpstr>
      <vt:lpstr>Nasıl Yaptım ?</vt:lpstr>
      <vt:lpstr>Oy Gönderme Demo</vt:lpstr>
      <vt:lpstr>Oy Gönderme Mining</vt:lpstr>
      <vt:lpstr>Nasıl Yaptım ?</vt:lpstr>
      <vt:lpstr>Başarı Kriterleri</vt:lpstr>
      <vt:lpstr>Kaynaklar</vt:lpstr>
    </vt:vector>
  </TitlesOfParts>
  <Company>gyte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sunum formati</dc:title>
  <dc:creator>inanc tahrali</dc:creator>
  <cp:lastModifiedBy>Furkan Yıldız</cp:lastModifiedBy>
  <cp:revision>237</cp:revision>
  <dcterms:created xsi:type="dcterms:W3CDTF">2007-08-26T20:02:13Z</dcterms:created>
  <dcterms:modified xsi:type="dcterms:W3CDTF">2019-05-29T20:27:11Z</dcterms:modified>
</cp:coreProperties>
</file>

<file path=docProps/thumbnail.jpeg>
</file>